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302" autoAdjust="0"/>
  </p:normalViewPr>
  <p:slideViewPr>
    <p:cSldViewPr snapToGrid="0">
      <p:cViewPr>
        <p:scale>
          <a:sx n="100" d="100"/>
          <a:sy n="100" d="100"/>
        </p:scale>
        <p:origin x="-29" y="-95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Starting with the Gateway Provisioning Service, it allocates, and registers manufactured gateways with an IoT hub upon their first activation.</a:t>
            </a:r>
          </a:p>
          <a:p>
            <a:pPr marL="0" marR="0">
              <a:lnSpc>
                <a:spcPts val="1500"/>
              </a:lnSpc>
              <a:spcBef>
                <a:spcPts val="1050"/>
              </a:spcBef>
              <a:spcAft>
                <a:spcPts val="1050"/>
              </a:spcAft>
            </a:pPr>
            <a:br>
              <a:rPr lang="en-US" sz="2800" dirty="0"/>
            </a:br>
            <a:r>
              <a:rPr lang="en-US" sz="2800" dirty="0"/>
              <a:t>Next is the Onboarding API, providing essential endpoints for adding various farm components and users.</a:t>
            </a:r>
          </a:p>
          <a:p>
            <a:pPr marL="0" marR="0">
              <a:lnSpc>
                <a:spcPts val="1500"/>
              </a:lnSpc>
              <a:spcBef>
                <a:spcPts val="1050"/>
              </a:spcBef>
              <a:spcAft>
                <a:spcPts val="1050"/>
              </a:spcAft>
            </a:pPr>
            <a:br>
              <a:rPr lang="en-US" sz="2800" dirty="0"/>
            </a:br>
            <a:r>
              <a:rPr lang="en-US" sz="2800" dirty="0"/>
              <a:t>The Configuration API offers endpoints for linking a gateway to a farm, storing user notification settings, adjusting sensor limits, and setting user preferences.</a:t>
            </a:r>
          </a:p>
          <a:p>
            <a:pPr marL="0" marR="0">
              <a:lnSpc>
                <a:spcPts val="1500"/>
              </a:lnSpc>
              <a:spcBef>
                <a:spcPts val="1050"/>
              </a:spcBef>
              <a:spcAft>
                <a:spcPts val="1050"/>
              </a:spcAft>
            </a:pPr>
            <a:br>
              <a:rPr lang="en-US" sz="2800" dirty="0"/>
            </a:br>
            <a:r>
              <a:rPr lang="en-US" sz="2800" dirty="0"/>
              <a:t>Our 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utilizes event-driven and asynchronous communication patterns for real-time processing and decoupling. This design ensures that all microservices within the system are loosely coupled.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Microservices with core business logic are self-sufficient, containing all necessary data within their scope to perform their functions. For instance, the telemetry ingestion service, which requires digital twin data to enrich events before storing them in the timeseries database, maintains a copy of the digital twin data within its scope.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service builds the digital twin data by listening to change data capture events, processing them, and persisting only the necessary details. This approach facilitates easy scalability without affecting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components that are involved in gathering data at the edge form 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 provides the connection between the devices and the cloud,</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 handles the processing and storage of the events, as well as the notifications.</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 is the API interface layer for the system.</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 consists of the Timeseries Database,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GraphDatabase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DataLake</a:t>
            </a:r>
            <a:r>
              <a:rPr lang="en-US" sz="1800" dirty="0">
                <a:effectLst/>
                <a:latin typeface="Calibri" panose="020F0502020204030204" pitchFamily="34" charset="0"/>
                <a:ea typeface="Calibri" panose="020F0502020204030204" pitchFamily="34" charset="0"/>
                <a:cs typeface="Times New Roman" panose="02020603050405020304" pitchFamily="18" charset="0"/>
              </a:rPr>
              <a:t> , Message Broker and the identity provider.</a:t>
            </a:r>
            <a:endParaRPr lang="en-US" sz="1000" dirty="0"/>
          </a:p>
          <a:p>
            <a:r>
              <a:rPr lang="en-US" sz="1000" dirty="0"/>
              <a:t>each playing a crucial role.</a:t>
            </a:r>
          </a:p>
          <a:p>
            <a:r>
              <a:rPr lang="en-US" sz="1000" dirty="0"/>
              <a:t> It's like a well-choreographed act, with each component handling its part seamlessly.</a:t>
            </a:r>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200" b="1" dirty="0"/>
            </a:br>
            <a:r>
              <a:rPr lang="en-US" sz="1800" b="0" i="0" u="none" strike="noStrike" baseline="0" dirty="0">
                <a:solidFill>
                  <a:srgbClr val="1E1E1E"/>
                </a:solidFill>
                <a:latin typeface="Segoe UI" panose="020B0502040204020203" pitchFamily="34" charset="0"/>
              </a:rPr>
              <a:t>The Data Ingestion Layer comprises three key services:</a:t>
            </a:r>
          </a:p>
          <a:p>
            <a:pPr marR="0" algn="l" rtl="0"/>
            <a:r>
              <a:rPr lang="en-US" sz="1800" b="1" i="0" u="none" strike="noStrike" baseline="0" dirty="0">
                <a:solidFill>
                  <a:srgbClr val="1E1E1E"/>
                </a:solidFill>
                <a:latin typeface="Segoe UI" panose="020B0502040204020203" pitchFamily="34" charset="0"/>
              </a:rPr>
              <a:t>Telemetry Ingestion Service</a:t>
            </a:r>
            <a:r>
              <a:rPr lang="en-US" sz="1800" b="0" i="0" u="none" strike="noStrike" baseline="0" dirty="0">
                <a:solidFill>
                  <a:srgbClr val="1E1E1E"/>
                </a:solidFill>
                <a:latin typeface="Segoe UI" panose="020B0502040204020203" pitchFamily="34" charset="0"/>
              </a:rPr>
              <a:t>: processes all sensor data forwarded by the gateway. It enriches this data and stores it in a time series database.</a:t>
            </a:r>
          </a:p>
          <a:p>
            <a:pPr marR="0" algn="l" rtl="0"/>
            <a:r>
              <a:rPr lang="en-US" sz="1800" b="1" i="0" u="none" strike="noStrike" baseline="0" dirty="0">
                <a:solidFill>
                  <a:srgbClr val="1E1E1E"/>
                </a:solidFill>
                <a:latin typeface="Segoe UI" panose="020B0502040204020203" pitchFamily="34" charset="0"/>
              </a:rPr>
              <a:t>Alert Processing Service</a:t>
            </a:r>
            <a:r>
              <a:rPr lang="en-US" sz="1800" b="0" i="0" u="none" strike="noStrike" baseline="0" dirty="0">
                <a:solidFill>
                  <a:srgbClr val="1E1E1E"/>
                </a:solidFill>
                <a:latin typeface="Segoe UI" panose="020B0502040204020203" pitchFamily="34" charset="0"/>
              </a:rPr>
              <a:t>: enriches gateway alert data, dispatches it to a global notification service for immediate action, and stores it in a time series database.</a:t>
            </a:r>
          </a:p>
          <a:p>
            <a:pPr marR="0" algn="l" rtl="0"/>
            <a:r>
              <a:rPr lang="en-US" sz="1800" b="1" i="0" u="none" strike="noStrike" baseline="0" dirty="0">
                <a:solidFill>
                  <a:srgbClr val="1E1E1E"/>
                </a:solidFill>
                <a:latin typeface="Segoe UI" panose="020B0502040204020203" pitchFamily="34" charset="0"/>
              </a:rPr>
              <a:t>Weather Data Ingestion Service</a:t>
            </a:r>
            <a:r>
              <a:rPr lang="en-US" sz="1800" b="0" i="0" u="none" strike="noStrike" baseline="0" dirty="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Data Ingestion Layer is designed for deployment across various geographical locations. This distributed architecture allows for data processing closer to the source, reducing processing latencies. Furthermore, the layer's service is built to scale on demand, dynamically adjusting its capacity to cater high volumes of data.</a:t>
            </a:r>
          </a:p>
          <a:p>
            <a:pPr marR="0" algn="l" rtl="0"/>
            <a:r>
              <a:rPr lang="en-US" sz="1800" b="0" i="0" u="none" strike="noStrike" baseline="0" dirty="0">
                <a:solidFill>
                  <a:srgbClr val="1E1E1E"/>
                </a:solidFill>
                <a:latin typeface="Segoe UI" panose="020B0502040204020203" pitchFamily="34" charset="0"/>
              </a:rPr>
              <a:t> </a:t>
            </a:r>
            <a:br>
              <a:rPr lang="en-US" sz="1200" dirty="0"/>
            </a:br>
            <a:r>
              <a:rPr lang="en-US" sz="1200" b="0" i="0" u="none" strike="noStrike" baseline="0" dirty="0">
                <a:solidFill>
                  <a:srgbClr val="1E1E1E"/>
                </a:solidFill>
                <a:latin typeface="Segoe UI" panose="020B0502040204020203" pitchFamily="34" charset="0"/>
              </a:rPr>
              <a:t>Rahul will take over from here.</a:t>
            </a:r>
            <a:endParaRPr lang="en-US" dirty="0"/>
          </a:p>
          <a:p>
            <a:pPr algn="l"/>
            <a:endParaRPr lang="en-US" sz="12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4/13/2024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4/13/2024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diagramLayout" Target="../diagrams/layout1.xml"/><Relationship Id="rId12" Type="http://schemas.openxmlformats.org/officeDocument/2006/relationships/image" Target="../media/image2.png"/><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2.mp4"/><Relationship Id="rId7" Type="http://schemas.openxmlformats.org/officeDocument/2006/relationships/diagramLayout" Target="../diagrams/layout2.xml"/><Relationship Id="rId2" Type="http://schemas.microsoft.com/office/2007/relationships/media" Target="../media/media2.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4.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spTree>
    <p:extLst>
      <p:ext uri="{BB962C8B-B14F-4D97-AF65-F5344CB8AC3E}">
        <p14:creationId xmlns:p14="http://schemas.microsoft.com/office/powerpoint/2010/main" val="775259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3"/>
          <a:stretch>
            <a:fillRect/>
          </a:stretch>
        </p:blipFill>
        <p:spPr>
          <a:xfrm>
            <a:off x="3816706" y="361950"/>
            <a:ext cx="8241944" cy="6429375"/>
          </a:xfrm>
          <a:prstGeom prst="rect">
            <a:avLst/>
          </a:prstGeom>
        </p:spPr>
      </p:pic>
    </p:spTree>
    <p:extLst>
      <p:ext uri="{BB962C8B-B14F-4D97-AF65-F5344CB8AC3E}">
        <p14:creationId xmlns:p14="http://schemas.microsoft.com/office/powerpoint/2010/main" val="404432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3"/>
          <a:stretch>
            <a:fillRect/>
          </a:stretch>
        </p:blipFill>
        <p:spPr>
          <a:xfrm>
            <a:off x="5065047" y="267855"/>
            <a:ext cx="5667919" cy="6552508"/>
          </a:xfrm>
          <a:prstGeom prst="rect">
            <a:avLst/>
          </a:prstGeom>
        </p:spPr>
      </p:pic>
    </p:spTree>
    <p:extLst>
      <p:ext uri="{BB962C8B-B14F-4D97-AF65-F5344CB8AC3E}">
        <p14:creationId xmlns:p14="http://schemas.microsoft.com/office/powerpoint/2010/main" val="1401170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1524003" y="1999615"/>
            <a:ext cx="9144000" cy="2764028"/>
          </a:xfrm>
        </p:spPr>
        <p:txBody>
          <a:bodyPr anchor="ctr">
            <a:normAutofit/>
          </a:bodyPr>
          <a:lstStyle/>
          <a:p>
            <a:r>
              <a:rPr lang="en-IN" sz="7200" dirty="0"/>
              <a:t>Conclusion</a:t>
            </a:r>
            <a:endParaRPr lang="en-US" sz="7200" dirty="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8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Problem Statement</a:t>
            </a:r>
          </a:p>
        </p:txBody>
      </p:sp>
      <p:sp>
        <p:nvSpPr>
          <p:cNvPr id="33" name="Rectangle 3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spTree>
    <p:extLst>
      <p:ext uri="{BB962C8B-B14F-4D97-AF65-F5344CB8AC3E}">
        <p14:creationId xmlns:p14="http://schemas.microsoft.com/office/powerpoint/2010/main" val="3468210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23" name="Video 22">
            <a:hlinkClick r:id="" action="ppaction://media"/>
            <a:extLst>
              <a:ext uri="{FF2B5EF4-FFF2-40B4-BE49-F238E27FC236}">
                <a16:creationId xmlns:a16="http://schemas.microsoft.com/office/drawing/2014/main" id="{9FDD4025-9BFA-205D-03A1-66453C4998C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146304" y="4613089"/>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mc:Choice xmlns:p14="http://schemas.microsoft.com/office/powerpoint/2010/main" Requires="p14">
      <p:transition spd="slow" p14:dur="2000" advTm="39576"/>
    </mc:Choice>
    <mc:Fallback>
      <p:transition spd="slow" advTm="39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mc:Choice xmlns:p14="http://schemas.microsoft.com/office/powerpoint/2010/main" Requires="p14">
      <p:transition spd="slow" p14:dur="2000" advTm="15211"/>
    </mc:Choice>
    <mc:Fallback>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20" name="Video 19">
            <a:hlinkClick r:id="" action="ppaction://media"/>
            <a:extLst>
              <a:ext uri="{FF2B5EF4-FFF2-40B4-BE49-F238E27FC236}">
                <a16:creationId xmlns:a16="http://schemas.microsoft.com/office/drawing/2014/main" id="{904E0B5A-5B42-47FC-8929-8691542BA12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477981" y="4676872"/>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mc:Choice xmlns:p14="http://schemas.microsoft.com/office/powerpoint/2010/main" Requires="p14">
      <p:transition spd="slow" p14:dur="2000" advTm="54135"/>
    </mc:Choice>
    <mc:Fallback>
      <p:transition spd="slow" advTm="5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6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3"/>
          <a:stretch>
            <a:fillRect/>
          </a:stretch>
        </p:blipFill>
        <p:spPr>
          <a:xfrm>
            <a:off x="4766210" y="81908"/>
            <a:ext cx="7082111" cy="6694183"/>
          </a:xfrm>
          <a:prstGeom prst="rect">
            <a:avLst/>
          </a:prstGeom>
        </p:spPr>
      </p:pic>
    </p:spTree>
    <p:extLst>
      <p:ext uri="{BB962C8B-B14F-4D97-AF65-F5344CB8AC3E}">
        <p14:creationId xmlns:p14="http://schemas.microsoft.com/office/powerpoint/2010/main" val="134589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3"/>
          <a:stretch>
            <a:fillRect/>
          </a:stretch>
        </p:blipFill>
        <p:spPr>
          <a:xfrm>
            <a:off x="320040" y="3055220"/>
            <a:ext cx="11548872" cy="2742856"/>
          </a:xfrm>
          <a:prstGeom prst="rect">
            <a:avLst/>
          </a:prstGeom>
        </p:spPr>
      </p:pic>
    </p:spTree>
    <p:extLst>
      <p:ext uri="{BB962C8B-B14F-4D97-AF65-F5344CB8AC3E}">
        <p14:creationId xmlns:p14="http://schemas.microsoft.com/office/powerpoint/2010/main" val="1588668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317</TotalTime>
  <Words>1753</Words>
  <Application>Microsoft Office PowerPoint</Application>
  <PresentationFormat>Widescreen</PresentationFormat>
  <Paragraphs>173</Paragraphs>
  <Slides>14</Slides>
  <Notes>14</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Raman, Sreedhar</cp:lastModifiedBy>
  <cp:revision>91</cp:revision>
  <dcterms:created xsi:type="dcterms:W3CDTF">2024-04-12T08:56:33Z</dcterms:created>
  <dcterms:modified xsi:type="dcterms:W3CDTF">2024-04-13T14:25:27Z</dcterms:modified>
</cp:coreProperties>
</file>